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b0e43d89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b0e43d89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91d35a6d6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91d35a6d6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91d35a6d6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91d35a6d6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1d35a6d6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91d35a6d6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91d35a6d6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91d35a6d6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1d741490d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91d741490d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b0227005a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b0227005a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MRI works by using a strong magnetic field to align the protons (hydrogen atoms) in the body, which are then temporarily "excited" or tipped out of alignment by a radiofrequency pulse. As these protons relax back to their original state, they emit electromagnetic signals that are detected by receiver coils to construct an image.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Induction: As the protons spin and relax (return to alignment with the magnetic field $B_0$), they generate a changing magnetic field.Voltage: According to Faraday's Law, this changing magnetic field induces a tiny electrical voltage in the receiver coil. That voltage is the signal.The "Squiggle": The signal oscillates (wiggles) because the protons are spinning at a specific frequency (resonance). It decays (gets smaller) over time because the protons slowly go back to their resting state (relaxation).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0227005a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b0227005a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MRI works by using a strong magnetic field to align the protons (hydrogen atoms) in the body, which are then temporarily "excited" or tipped out of alignment by a radiofrequency pulse. As these protons relax back to their original state, they emit electromagnetic signals that are detected by receiver coils to construct an image.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Induction: As the protons spin and relax (return to alignment with the magnetic field $B_0$), they generate a changing magnetic field.Voltage: According to Faraday's Law, this changing magnetic field induces a tiny electrical voltage in the receiver coil. That voltage is the signal.The "Squiggle": The signal oscillates (wiggles) because the protons are spinning at a specific frequency (resonance). It decays (gets smaller) over time because the protons slowly go back to their resting state (relaxation).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91d741490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91d741490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VarNet Learn?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Coil Sensitivity Maps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each receiver coil captures signal from different spatial locations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Learned adaptively from the undersampled data itself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Image Priors/Regularization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U-Net in the cascades learns what "natural" MRI images look like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Removes aliasing artifacts caused by undersampling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Denoises while preserving anatomical details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Data Consistency Weights (dc_weight)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cascade has a learnable parameter that balances: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 in the measured data (data consistency term)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 in the learned prior (U-Net regularization)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network learns how much to enforce data consistency vs. denoising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Unrolled Optimization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cascade structure mimics an iterative optimization algorithm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instead of hand-crafted updates, the network learns the update steps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cascade refines the reconstruction progressively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b0227005a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b0227005a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VE: Variational Exploding SDE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077a67c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b077a67c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b077a67c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b077a67c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NCSN++: A </a:t>
            </a:r>
            <a:r>
              <a:rPr b="1" lang="en">
                <a:solidFill>
                  <a:schemeClr val="dk1"/>
                </a:solidFill>
              </a:rPr>
              <a:t>time-conditioned U-Net</a:t>
            </a:r>
            <a:r>
              <a:rPr lang="en">
                <a:solidFill>
                  <a:schemeClr val="dk1"/>
                </a:solidFill>
              </a:rPr>
              <a:t> designed for score-based models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SDE Type — Variance Exploding (VE):Noise variance </a:t>
            </a:r>
            <a:r>
              <a:rPr b="1" lang="en">
                <a:solidFill>
                  <a:schemeClr val="dk1"/>
                </a:solidFill>
              </a:rPr>
              <a:t>increases</a:t>
            </a:r>
            <a:r>
              <a:rPr lang="en">
                <a:solidFill>
                  <a:schemeClr val="dk1"/>
                </a:solidFill>
              </a:rPr>
              <a:t> over time, Final state is almost pure Gaussian noise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077a67c1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b077a67c1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b077a67c1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b077a67c1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2" Type="http://schemas.openxmlformats.org/officeDocument/2006/relationships/image" Target="../media/image1.png"/><Relationship Id="rId9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Relationship Id="rId5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gif"/><Relationship Id="rId6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91875"/>
            <a:ext cx="8520600" cy="98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980"/>
              <a:t>Deep Learning-Based MR Image Reconstruction</a:t>
            </a:r>
            <a:endParaRPr sz="29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80"/>
              <a:t>and Segmentation</a:t>
            </a:r>
            <a:endParaRPr sz="2980"/>
          </a:p>
        </p:txBody>
      </p:sp>
      <p:sp>
        <p:nvSpPr>
          <p:cNvPr id="55" name="Google Shape;55;p13"/>
          <p:cNvSpPr txBox="1"/>
          <p:nvPr/>
        </p:nvSpPr>
        <p:spPr>
          <a:xfrm>
            <a:off x="546700" y="1700550"/>
            <a:ext cx="6929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Reconstruction: Mingjian Li	Segmentation: Shihang Wei</a:t>
            </a:r>
            <a:endParaRPr sz="18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925" y="2601825"/>
            <a:ext cx="12763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0069" l="17358" r="20931" t="15646"/>
          <a:stretch/>
        </p:blipFill>
        <p:spPr>
          <a:xfrm>
            <a:off x="3686175" y="3331550"/>
            <a:ext cx="1175575" cy="12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100" y="2192125"/>
            <a:ext cx="2872156" cy="26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0825" y="2368925"/>
            <a:ext cx="1921464" cy="256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Learning-Based Prostate MRI Segmentation</a:t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311700" y="1011450"/>
            <a:ext cx="7469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Goal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: Accurate segmentation of prostate zones (PZ, TZ) and specifically tumors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Dataset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: Prostate158 using T2-weighted (anatomy) and ADC (diffusion/tumor)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Issues encountered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: Prostate tumors are small, sparse, and have very low contrast to noise ratio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38" name="Google Shape;238;p22" title="prostate_visu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50" y="2287275"/>
            <a:ext cx="7208996" cy="259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nnU-Net v2</a:t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311700" y="1011450"/>
            <a:ext cx="7469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nnU-Net v2: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self configuring, automated pipeline design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Pros: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Excellent performance on anatomical zones (PZ/TZ) using T2+ADC input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Cons: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Struggled significantly with tumors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45" name="Google Shape;245;p23" title="Screenshot 2025-12-16 at 11.21.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650" y="568013"/>
            <a:ext cx="2552774" cy="40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 title="Screenshot 2025-12-16 at 11.31.5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49250"/>
            <a:ext cx="6067850" cy="2188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MedSAM2</a:t>
            </a:r>
            <a:endParaRPr/>
          </a:p>
        </p:txBody>
      </p:sp>
      <p:sp>
        <p:nvSpPr>
          <p:cNvPr id="252" name="Google Shape;252;p24"/>
          <p:cNvSpPr txBox="1"/>
          <p:nvPr/>
        </p:nvSpPr>
        <p:spPr>
          <a:xfrm>
            <a:off x="311700" y="1011450"/>
            <a:ext cx="7469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MedSAM2</a:t>
            </a: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: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a foundation model that treats 3D MRI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volumes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like video frames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Method: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pick middle tumor slice and propagate mask forward and backward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53" name="Google Shape;253;p24" title="medsam2_slice_selec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1750"/>
            <a:ext cx="8839200" cy="214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 rotWithShape="1">
          <a:blip r:embed="rId4">
            <a:alphaModFix/>
          </a:blip>
          <a:srcRect b="20069" l="17358" r="20931" t="15646"/>
          <a:stretch/>
        </p:blipFill>
        <p:spPr>
          <a:xfrm flipH="1">
            <a:off x="7313211" y="551571"/>
            <a:ext cx="1139000" cy="12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MedSAM2 vs nnU-Net v2</a:t>
            </a:r>
            <a:endParaRPr/>
          </a:p>
        </p:txBody>
      </p:sp>
      <p:sp>
        <p:nvSpPr>
          <p:cNvPr id="260" name="Google Shape;260;p25"/>
          <p:cNvSpPr txBox="1"/>
          <p:nvPr/>
        </p:nvSpPr>
        <p:spPr>
          <a:xfrm>
            <a:off x="1597400" y="1457075"/>
            <a:ext cx="1950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Result:</a:t>
            </a: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CC0000"/>
                </a:solidFill>
                <a:highlight>
                  <a:srgbClr val="FFFFFF"/>
                </a:highlight>
              </a:rPr>
              <a:t>67%</a:t>
            </a: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improvement in dice score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61" name="Google Shape;261;p25" title="medsam2_dice_comparis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625" y="785550"/>
            <a:ext cx="3480985" cy="24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 title="nnunet_vs_medsam2_visu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27398"/>
            <a:ext cx="9144003" cy="1866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 with MedSAM2</a:t>
            </a:r>
            <a:endParaRPr/>
          </a:p>
        </p:txBody>
      </p:sp>
      <p:sp>
        <p:nvSpPr>
          <p:cNvPr id="268" name="Google Shape;268;p26"/>
          <p:cNvSpPr txBox="1"/>
          <p:nvPr/>
        </p:nvSpPr>
        <p:spPr>
          <a:xfrm>
            <a:off x="311700" y="1011450"/>
            <a:ext cx="3437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Cons: </a:t>
            </a: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Require a prompt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69" name="Google Shape;269;p26" title="medsam2_bbox_gener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9175" y="218825"/>
            <a:ext cx="4526950" cy="483337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6"/>
          <p:cNvSpPr txBox="1"/>
          <p:nvPr/>
        </p:nvSpPr>
        <p:spPr>
          <a:xfrm>
            <a:off x="483150" y="2532050"/>
            <a:ext cx="24783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Our prompt is the bounding box obtained from the GT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1" name="Google Shape;2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375" y="3147200"/>
            <a:ext cx="12763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"/>
          <p:cNvSpPr txBox="1"/>
          <p:nvPr/>
        </p:nvSpPr>
        <p:spPr>
          <a:xfrm>
            <a:off x="2847150" y="789275"/>
            <a:ext cx="34497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/>
              <a:t>Thank You</a:t>
            </a:r>
            <a:endParaRPr b="1" sz="3700"/>
          </a:p>
        </p:txBody>
      </p:sp>
      <p:pic>
        <p:nvPicPr>
          <p:cNvPr id="277" name="Google Shape;2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675" y="23443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4">
            <a:alphaModFix/>
          </a:blip>
          <a:srcRect b="20125" l="23835" r="18424" t="19940"/>
          <a:stretch/>
        </p:blipFill>
        <p:spPr>
          <a:xfrm>
            <a:off x="4830475" y="1826825"/>
            <a:ext cx="2095500" cy="28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1206950" y="2910107"/>
            <a:ext cx="1645200" cy="901200"/>
          </a:xfrm>
          <a:prstGeom prst="rect">
            <a:avLst/>
          </a:prstGeom>
          <a:solidFill>
            <a:srgbClr val="D9EAD3"/>
          </a:solidFill>
          <a:ln cap="flat" cmpd="sng" w="7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700" lIns="74700" spcFirstLastPara="1" rIns="74700" wrap="square" tIns="74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43"/>
          </a:p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Resonance Imaging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066" y="1674082"/>
            <a:ext cx="577077" cy="57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805" y="2370235"/>
            <a:ext cx="577077" cy="57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571" y="3066397"/>
            <a:ext cx="577077" cy="577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4"/>
          <p:cNvGrpSpPr/>
          <p:nvPr/>
        </p:nvGrpSpPr>
        <p:grpSpPr>
          <a:xfrm>
            <a:off x="1779657" y="1931707"/>
            <a:ext cx="295923" cy="333890"/>
            <a:chOff x="1288925" y="1956275"/>
            <a:chExt cx="609900" cy="688150"/>
          </a:xfrm>
        </p:grpSpPr>
        <p:sp>
          <p:nvSpPr>
            <p:cNvPr id="70" name="Google Shape;70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71" name="Google Shape;71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72" name="Google Shape;72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73" name="Google Shape;73;p14"/>
          <p:cNvGrpSpPr/>
          <p:nvPr/>
        </p:nvGrpSpPr>
        <p:grpSpPr>
          <a:xfrm rot="3206641">
            <a:off x="2151099" y="1721950"/>
            <a:ext cx="276069" cy="311489"/>
            <a:chOff x="1288925" y="1956275"/>
            <a:chExt cx="609900" cy="688150"/>
          </a:xfrm>
        </p:grpSpPr>
        <p:sp>
          <p:nvSpPr>
            <p:cNvPr id="74" name="Google Shape;74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3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33"/>
            </a:p>
          </p:txBody>
        </p:sp>
        <p:sp>
          <p:nvSpPr>
            <p:cNvPr id="75" name="Google Shape;75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3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33"/>
            </a:p>
          </p:txBody>
        </p:sp>
        <p:sp>
          <p:nvSpPr>
            <p:cNvPr id="76" name="Google Shape;76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3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33"/>
            </a:p>
          </p:txBody>
        </p:sp>
      </p:grpSp>
      <p:grpSp>
        <p:nvGrpSpPr>
          <p:cNvPr id="77" name="Google Shape;77;p14"/>
          <p:cNvGrpSpPr/>
          <p:nvPr/>
        </p:nvGrpSpPr>
        <p:grpSpPr>
          <a:xfrm rot="-2478414">
            <a:off x="1433754" y="1722652"/>
            <a:ext cx="277189" cy="312752"/>
            <a:chOff x="1288925" y="1956275"/>
            <a:chExt cx="609900" cy="688150"/>
          </a:xfrm>
        </p:grpSpPr>
        <p:sp>
          <p:nvSpPr>
            <p:cNvPr id="78" name="Google Shape;78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3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550" lIns="41550" spcFirstLastPara="1" rIns="41550" wrap="square" tIns="415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36"/>
            </a:p>
          </p:txBody>
        </p:sp>
        <p:sp>
          <p:nvSpPr>
            <p:cNvPr id="79" name="Google Shape;79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3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550" lIns="41550" spcFirstLastPara="1" rIns="41550" wrap="square" tIns="415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36"/>
            </a:p>
          </p:txBody>
        </p:sp>
        <p:sp>
          <p:nvSpPr>
            <p:cNvPr id="80" name="Google Shape;80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3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1550" lIns="41550" spcFirstLastPara="1" rIns="41550" wrap="square" tIns="415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36"/>
            </a:p>
          </p:txBody>
        </p:sp>
      </p:grpSp>
      <p:grpSp>
        <p:nvGrpSpPr>
          <p:cNvPr id="81" name="Google Shape;81;p14"/>
          <p:cNvGrpSpPr/>
          <p:nvPr/>
        </p:nvGrpSpPr>
        <p:grpSpPr>
          <a:xfrm rot="-9741177">
            <a:off x="1779720" y="1590455"/>
            <a:ext cx="295944" cy="333914"/>
            <a:chOff x="1288925" y="1956275"/>
            <a:chExt cx="609900" cy="688150"/>
          </a:xfrm>
        </p:grpSpPr>
        <p:sp>
          <p:nvSpPr>
            <p:cNvPr id="82" name="Google Shape;82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83" name="Google Shape;83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84" name="Google Shape;84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85" name="Google Shape;85;p14"/>
          <p:cNvGrpSpPr/>
          <p:nvPr/>
        </p:nvGrpSpPr>
        <p:grpSpPr>
          <a:xfrm rot="5801224">
            <a:off x="2141201" y="2050638"/>
            <a:ext cx="295924" cy="333891"/>
            <a:chOff x="1288925" y="1956275"/>
            <a:chExt cx="609900" cy="688150"/>
          </a:xfrm>
        </p:grpSpPr>
        <p:sp>
          <p:nvSpPr>
            <p:cNvPr id="86" name="Google Shape;86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87" name="Google Shape;87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88" name="Google Shape;88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89" name="Google Shape;89;p14"/>
          <p:cNvGrpSpPr/>
          <p:nvPr/>
        </p:nvGrpSpPr>
        <p:grpSpPr>
          <a:xfrm rot="-7839766">
            <a:off x="1377995" y="2258546"/>
            <a:ext cx="295962" cy="333934"/>
            <a:chOff x="1288925" y="1956275"/>
            <a:chExt cx="609900" cy="688150"/>
          </a:xfrm>
        </p:grpSpPr>
        <p:sp>
          <p:nvSpPr>
            <p:cNvPr id="90" name="Google Shape;90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91" name="Google Shape;91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92" name="Google Shape;92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93" name="Google Shape;93;p14"/>
          <p:cNvGrpSpPr/>
          <p:nvPr/>
        </p:nvGrpSpPr>
        <p:grpSpPr>
          <a:xfrm rot="5400000">
            <a:off x="1969883" y="3017688"/>
            <a:ext cx="295923" cy="333890"/>
            <a:chOff x="1288925" y="1956275"/>
            <a:chExt cx="609900" cy="688150"/>
          </a:xfrm>
        </p:grpSpPr>
        <p:sp>
          <p:nvSpPr>
            <p:cNvPr id="94" name="Google Shape;94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95" name="Google Shape;95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96" name="Google Shape;96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97" name="Google Shape;97;p14"/>
          <p:cNvGrpSpPr/>
          <p:nvPr/>
        </p:nvGrpSpPr>
        <p:grpSpPr>
          <a:xfrm rot="5400000">
            <a:off x="1492048" y="3017690"/>
            <a:ext cx="295923" cy="333890"/>
            <a:chOff x="1288925" y="1956275"/>
            <a:chExt cx="609900" cy="688150"/>
          </a:xfrm>
        </p:grpSpPr>
        <p:sp>
          <p:nvSpPr>
            <p:cNvPr id="98" name="Google Shape;98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99" name="Google Shape;99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00" name="Google Shape;100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101" name="Google Shape;101;p14"/>
          <p:cNvGrpSpPr/>
          <p:nvPr/>
        </p:nvGrpSpPr>
        <p:grpSpPr>
          <a:xfrm rot="-5400000">
            <a:off x="2370537" y="3010236"/>
            <a:ext cx="295923" cy="333890"/>
            <a:chOff x="1288925" y="1956275"/>
            <a:chExt cx="609900" cy="688150"/>
          </a:xfrm>
        </p:grpSpPr>
        <p:sp>
          <p:nvSpPr>
            <p:cNvPr id="102" name="Google Shape;102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03" name="Google Shape;103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04" name="Google Shape;104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105" name="Google Shape;105;p14"/>
          <p:cNvGrpSpPr/>
          <p:nvPr/>
        </p:nvGrpSpPr>
        <p:grpSpPr>
          <a:xfrm rot="-5400000">
            <a:off x="1791735" y="3313566"/>
            <a:ext cx="295923" cy="333890"/>
            <a:chOff x="1288925" y="1956275"/>
            <a:chExt cx="609900" cy="688150"/>
          </a:xfrm>
        </p:grpSpPr>
        <p:sp>
          <p:nvSpPr>
            <p:cNvPr id="106" name="Google Shape;106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07" name="Google Shape;107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08" name="Google Shape;108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109" name="Google Shape;109;p14"/>
          <p:cNvGrpSpPr/>
          <p:nvPr/>
        </p:nvGrpSpPr>
        <p:grpSpPr>
          <a:xfrm rot="5400000">
            <a:off x="2417999" y="3335562"/>
            <a:ext cx="295923" cy="333890"/>
            <a:chOff x="1288925" y="1956275"/>
            <a:chExt cx="609900" cy="688150"/>
          </a:xfrm>
        </p:grpSpPr>
        <p:sp>
          <p:nvSpPr>
            <p:cNvPr id="110" name="Google Shape;110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11" name="Google Shape;111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12" name="Google Shape;112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grpSp>
        <p:nvGrpSpPr>
          <p:cNvPr id="113" name="Google Shape;113;p14"/>
          <p:cNvGrpSpPr/>
          <p:nvPr/>
        </p:nvGrpSpPr>
        <p:grpSpPr>
          <a:xfrm rot="5400000">
            <a:off x="1358684" y="3313607"/>
            <a:ext cx="295923" cy="333890"/>
            <a:chOff x="1288925" y="1956275"/>
            <a:chExt cx="609900" cy="688150"/>
          </a:xfrm>
        </p:grpSpPr>
        <p:sp>
          <p:nvSpPr>
            <p:cNvPr id="114" name="Google Shape;114;p14"/>
            <p:cNvSpPr/>
            <p:nvPr/>
          </p:nvSpPr>
          <p:spPr>
            <a:xfrm>
              <a:off x="1378625" y="2255925"/>
              <a:ext cx="388500" cy="388500"/>
            </a:xfrm>
            <a:prstGeom prst="ellipse">
              <a:avLst/>
            </a:prstGeom>
            <a:gradFill>
              <a:gsLst>
                <a:gs pos="0">
                  <a:srgbClr val="DFEAFB"/>
                </a:gs>
                <a:gs pos="100000">
                  <a:srgbClr val="6E9CE7"/>
                </a:gs>
              </a:gsLst>
              <a:path path="circle">
                <a:fillToRect b="50%" l="50%" r="50%" t="50%"/>
              </a:path>
              <a:tileRect/>
            </a:gra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15" name="Google Shape;115;p14"/>
            <p:cNvSpPr/>
            <p:nvPr/>
          </p:nvSpPr>
          <p:spPr>
            <a:xfrm flipH="1" rot="10800000">
              <a:off x="1288925" y="2378125"/>
              <a:ext cx="609900" cy="148200"/>
            </a:xfrm>
            <a:prstGeom prst="arc">
              <a:avLst>
                <a:gd fmla="val 9878431" name="adj1"/>
                <a:gd fmla="val 1311077" name="adj2"/>
              </a:avLst>
            </a:prstGeom>
            <a:noFill/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  <p:sp>
          <p:nvSpPr>
            <p:cNvPr id="116" name="Google Shape;116;p14"/>
            <p:cNvSpPr/>
            <p:nvPr/>
          </p:nvSpPr>
          <p:spPr>
            <a:xfrm rot="10800000">
              <a:off x="1512275" y="1956275"/>
              <a:ext cx="121200" cy="3270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46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4350" lIns="44350" spcFirstLastPara="1" rIns="44350" wrap="square" tIns="443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79"/>
            </a:p>
          </p:txBody>
        </p:sp>
      </p:grpSp>
      <p:pic>
        <p:nvPicPr>
          <p:cNvPr id="117" name="Google Shape;11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273" y="1307893"/>
            <a:ext cx="1456604" cy="11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8017" y="2952832"/>
            <a:ext cx="1139560" cy="154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1389959" y="1063425"/>
            <a:ext cx="10260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74700" lIns="74700" spcFirstLastPara="1" rIns="74700" wrap="square" tIns="74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0"/>
              <a:t>Protons</a:t>
            </a:r>
            <a:endParaRPr sz="1470"/>
          </a:p>
        </p:txBody>
      </p:sp>
      <p:sp>
        <p:nvSpPr>
          <p:cNvPr id="120" name="Google Shape;120;p14"/>
          <p:cNvSpPr txBox="1"/>
          <p:nvPr/>
        </p:nvSpPr>
        <p:spPr>
          <a:xfrm>
            <a:off x="2934117" y="1063425"/>
            <a:ext cx="8898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74700" lIns="74700" spcFirstLastPara="1" rIns="74700" wrap="square" tIns="74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0"/>
              <a:t>Coils</a:t>
            </a:r>
            <a:endParaRPr sz="1470"/>
          </a:p>
        </p:txBody>
      </p:sp>
      <p:sp>
        <p:nvSpPr>
          <p:cNvPr id="121" name="Google Shape;121;p14"/>
          <p:cNvSpPr txBox="1"/>
          <p:nvPr/>
        </p:nvSpPr>
        <p:spPr>
          <a:xfrm>
            <a:off x="4138169" y="1063425"/>
            <a:ext cx="10260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74700" lIns="74700" spcFirstLastPara="1" rIns="74700" wrap="square" tIns="74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0"/>
              <a:t>Signals</a:t>
            </a:r>
            <a:endParaRPr sz="1470"/>
          </a:p>
        </p:txBody>
      </p:sp>
      <p:sp>
        <p:nvSpPr>
          <p:cNvPr id="122" name="Google Shape;122;p14"/>
          <p:cNvSpPr txBox="1"/>
          <p:nvPr/>
        </p:nvSpPr>
        <p:spPr>
          <a:xfrm>
            <a:off x="3978016" y="2491869"/>
            <a:ext cx="17166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74700" lIns="74700" spcFirstLastPara="1" rIns="74700" wrap="square" tIns="74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0"/>
              <a:t>k-space (   )</a:t>
            </a:r>
            <a:endParaRPr sz="1470"/>
          </a:p>
        </p:txBody>
      </p:sp>
      <p:pic>
        <p:nvPicPr>
          <p:cNvPr id="123" name="Google Shape;123;p14" title="{&quot;red&quot;:0,&quot;green&quot;:0,&quot;blue&quot;:0,&quot;origURL&quot;:&quot;https://www.codecogs.com/eqnedit.php?latex=k#0&quot;,&quot;size&quot;:18,&quot;width&quot;:114.44881889763779,&quot;height&quot;:32.173228346456696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4308" y="2598568"/>
            <a:ext cx="93844" cy="14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 title="{&quot;red&quot;:0,&quot;green&quot;:0,&quot;blue&quot;:0,&quot;origURL&quot;:&quot;https://www.codecogs.com/eqnedit.php?latex=k%20%3D%20%5Cmathcal%7BF%7D(x)%20%2B%20%5Cepsilon#0&quot;,&quot;size&quot;:14,&quot;width&quot;:236.2204724409449,&quot;height&quot;:31.511811023622048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3355" y="955288"/>
            <a:ext cx="2237976" cy="4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 title="{&quot;red&quot;:0,&quot;green&quot;:0,&quot;blue&quot;:0,&quot;origURL&quot;:&quot;https://www.codecogs.com/eqnedit.php?latex=k_i%20%3D%20%5Cmathcal%7BF%7D(S_i%20x)%20%2B%20%5Cepsilon_i#0&quot;,&quot;size&quot;:14,&quot;width&quot;:236.2204724409449,&quot;height&quot;:51.023622047244096}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2885" y="1776668"/>
            <a:ext cx="2539403" cy="4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9208" y="2876043"/>
            <a:ext cx="932760" cy="173975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/>
        </p:nvSpPr>
        <p:spPr>
          <a:xfrm>
            <a:off x="5619624" y="2491875"/>
            <a:ext cx="17991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78275" lIns="78275" spcFirstLastPara="1" rIns="78275" wrap="square" tIns="78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41"/>
              <a:t>Image </a:t>
            </a:r>
            <a:r>
              <a:rPr lang="en" sz="1541"/>
              <a:t>(            )</a:t>
            </a:r>
            <a:endParaRPr sz="1541"/>
          </a:p>
        </p:txBody>
      </p:sp>
      <p:pic>
        <p:nvPicPr>
          <p:cNvPr id="128" name="Google Shape;128;p14" title="{&quot;red&quot;:0,&quot;green&quot;:0,&quot;blue&quot;:0,&quot;origURL&quot;:&quot;https://www.codecogs.com/eqnedit.php?latex=x%20%5Cin%20%5Cmathbb%7BC%7D%5EM#0&quot;,&quot;size&quot;:14,&quot;width&quot;:236.2204724409449,&quot;height&quot;:31.511811023622048}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9727" y="2599345"/>
            <a:ext cx="546955" cy="154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/>
          <p:nvPr/>
        </p:nvSpPr>
        <p:spPr>
          <a:xfrm>
            <a:off x="5249500" y="3623171"/>
            <a:ext cx="605100" cy="15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81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8275" lIns="78275" spcFirstLastPara="1" rIns="78275" wrap="square" tIns="78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8"/>
          </a:p>
        </p:txBody>
      </p:sp>
      <p:pic>
        <p:nvPicPr>
          <p:cNvPr id="130" name="Google Shape;13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231520" y="2616662"/>
            <a:ext cx="1394901" cy="157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20916">
            <a:off x="103340" y="3109018"/>
            <a:ext cx="753805" cy="112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1692" y="1157538"/>
            <a:ext cx="803833" cy="11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655" y="872043"/>
            <a:ext cx="2836425" cy="22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/>
          <p:nvPr>
            <p:ph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Undersample + Deep Learning</a:t>
            </a:r>
            <a:endParaRPr/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4">
            <a:alphaModFix/>
          </a:blip>
          <a:srcRect b="0" l="0" r="24964" t="3540"/>
          <a:stretch/>
        </p:blipFill>
        <p:spPr>
          <a:xfrm>
            <a:off x="924488" y="3542762"/>
            <a:ext cx="855430" cy="1487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/>
        </p:nvSpPr>
        <p:spPr>
          <a:xfrm>
            <a:off x="637925" y="3118150"/>
            <a:ext cx="17514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Fully Sampled</a:t>
            </a:r>
            <a:endParaRPr sz="1800"/>
          </a:p>
        </p:txBody>
      </p:sp>
      <p:pic>
        <p:nvPicPr>
          <p:cNvPr id="141" name="Google Shape;14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9091" y="3605359"/>
            <a:ext cx="855428" cy="1480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/>
          <p:nvPr/>
        </p:nvSpPr>
        <p:spPr>
          <a:xfrm>
            <a:off x="2951075" y="3027525"/>
            <a:ext cx="17514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Unders</a:t>
            </a:r>
            <a:r>
              <a:rPr lang="en" sz="1800"/>
              <a:t>ampled</a:t>
            </a:r>
            <a:endParaRPr sz="1800"/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106" y="1024439"/>
            <a:ext cx="1963055" cy="19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7993" y="1053287"/>
            <a:ext cx="1897577" cy="18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8123" y="1024450"/>
            <a:ext cx="1751401" cy="176354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/>
          <p:nvPr/>
        </p:nvSpPr>
        <p:spPr>
          <a:xfrm>
            <a:off x="5229202" y="1965175"/>
            <a:ext cx="855300" cy="24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5063600" y="2274150"/>
            <a:ext cx="11865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Deep Learning Model</a:t>
            </a:r>
            <a:endParaRPr b="1" sz="1800"/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51600" y="3299500"/>
            <a:ext cx="2737925" cy="17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/>
          <p:nvPr/>
        </p:nvSpPr>
        <p:spPr>
          <a:xfrm flipH="1" rot="10800000">
            <a:off x="6319150" y="1334975"/>
            <a:ext cx="2087700" cy="14496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Learning</a:t>
            </a:r>
            <a:endParaRPr/>
          </a:p>
        </p:txBody>
      </p:sp>
      <p:sp>
        <p:nvSpPr>
          <p:cNvPr id="155" name="Google Shape;155;p16"/>
          <p:cNvSpPr txBox="1"/>
          <p:nvPr/>
        </p:nvSpPr>
        <p:spPr>
          <a:xfrm>
            <a:off x="601625" y="939075"/>
            <a:ext cx="655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rgbClr val="FFFFFF"/>
                </a:highlight>
              </a:rPr>
              <a:t>End-to-end variational networks for accelerated MRI reconstruction. (Sriram et al., MICCAI 2020)</a:t>
            </a:r>
            <a:endParaRPr/>
          </a:p>
        </p:txBody>
      </p:sp>
      <p:pic>
        <p:nvPicPr>
          <p:cNvPr id="156" name="Google Shape;156;p16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601625" y="1212138"/>
            <a:ext cx="5605900" cy="27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4">
            <a:alphaModFix/>
          </a:blip>
          <a:srcRect b="5802" l="0" r="4003" t="0"/>
          <a:stretch/>
        </p:blipFill>
        <p:spPr>
          <a:xfrm>
            <a:off x="6376200" y="1360100"/>
            <a:ext cx="1897750" cy="14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9875" y="2849524"/>
            <a:ext cx="4114798" cy="22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/>
          <p:nvPr/>
        </p:nvSpPr>
        <p:spPr>
          <a:xfrm>
            <a:off x="5412925" y="4420950"/>
            <a:ext cx="404100" cy="2817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5225225" y="3128275"/>
            <a:ext cx="404100" cy="2817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"/>
          <p:cNvSpPr txBox="1"/>
          <p:nvPr/>
        </p:nvSpPr>
        <p:spPr>
          <a:xfrm>
            <a:off x="7017200" y="939075"/>
            <a:ext cx="2126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1E1E"/>
                </a:solidFill>
              </a:rPr>
              <a:t>Physics Constraint</a:t>
            </a:r>
            <a:endParaRPr b="1">
              <a:solidFill>
                <a:srgbClr val="1E1E1E"/>
              </a:solidFill>
            </a:endParaRPr>
          </a:p>
        </p:txBody>
      </p:sp>
      <p:sp>
        <p:nvSpPr>
          <p:cNvPr id="162" name="Google Shape;162;p16"/>
          <p:cNvSpPr/>
          <p:nvPr/>
        </p:nvSpPr>
        <p:spPr>
          <a:xfrm flipH="1" rot="10800000">
            <a:off x="1714500" y="1293225"/>
            <a:ext cx="955200" cy="30420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"/>
          <p:cNvSpPr txBox="1"/>
          <p:nvPr/>
        </p:nvSpPr>
        <p:spPr>
          <a:xfrm>
            <a:off x="543000" y="4420950"/>
            <a:ext cx="2714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E1E1E"/>
                </a:solidFill>
              </a:rPr>
              <a:t>One cascade ≈ one iteration</a:t>
            </a:r>
            <a:endParaRPr b="1">
              <a:solidFill>
                <a:srgbClr val="1E1E1E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Learning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627541" y="774068"/>
            <a:ext cx="6462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Score-based diffusion models for accelerated MRI. (</a:t>
            </a:r>
            <a:r>
              <a:rPr lang="en" sz="1100">
                <a:solidFill>
                  <a:schemeClr val="dk1"/>
                </a:solidFill>
              </a:rPr>
              <a:t>Chung &amp; Ye, 2022</a:t>
            </a:r>
            <a:r>
              <a:rPr lang="en" sz="1100">
                <a:solidFill>
                  <a:schemeClr val="dk1"/>
                </a:solidFill>
              </a:rPr>
              <a:t>)</a:t>
            </a:r>
            <a:endParaRPr/>
          </a:p>
        </p:txBody>
      </p:sp>
      <p:pic>
        <p:nvPicPr>
          <p:cNvPr id="170" name="Google Shape;1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92" y="2375875"/>
            <a:ext cx="6742548" cy="24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845" y="1250543"/>
            <a:ext cx="2604400" cy="8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7"/>
          <p:cNvSpPr/>
          <p:nvPr/>
        </p:nvSpPr>
        <p:spPr>
          <a:xfrm>
            <a:off x="3641521" y="1751243"/>
            <a:ext cx="702300" cy="4287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17" title="{&quot;red&quot;:89,&quot;green&quot;:89,&quot;blue&quot;:89,&quot;origURL&quot;:&quot;http://www.texrendr.com/?eqn=s_%5Ctheta(x%2C%20t)%20%5Capprox%20%5Cnabla_x%20%5Clog%20p_t(x)%0A%0A#0&quot;,&quot;size&quot;:18,&quot;width&quot;:157.1811023622047,&quot;height&quot;:45.09448818897638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4000" y="1128075"/>
            <a:ext cx="2604399" cy="3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700" y="1128075"/>
            <a:ext cx="2236478" cy="12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Varnet</a:t>
            </a:r>
            <a:endParaRPr/>
          </a:p>
        </p:txBody>
      </p:sp>
      <p:pic>
        <p:nvPicPr>
          <p:cNvPr id="180" name="Google Shape;1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00" y="1006525"/>
            <a:ext cx="46863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925" y="970685"/>
            <a:ext cx="371475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4450"/>
            <a:ext cx="5715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/>
          <p:nvPr/>
        </p:nvSpPr>
        <p:spPr>
          <a:xfrm>
            <a:off x="3145250" y="698950"/>
            <a:ext cx="5958900" cy="22224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9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Score-Diffusion </a:t>
            </a:r>
            <a:r>
              <a:rPr lang="en"/>
              <a:t>Training</a:t>
            </a:r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650" y="762450"/>
            <a:ext cx="57912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9"/>
          <p:cNvSpPr/>
          <p:nvPr/>
        </p:nvSpPr>
        <p:spPr>
          <a:xfrm>
            <a:off x="311700" y="3934875"/>
            <a:ext cx="5396400" cy="2679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6230900" y="3309975"/>
            <a:ext cx="2539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My Modification: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TF-Pytorch Conflict;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FastMRI Dataset Adaptation;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Implement SENSE Inference Method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Score-Diffusion Infere</a:t>
            </a:r>
            <a:r>
              <a:rPr lang="en"/>
              <a:t>n</a:t>
            </a:r>
            <a:r>
              <a:rPr lang="en"/>
              <a:t>ce</a:t>
            </a:r>
            <a:endParaRPr/>
          </a:p>
        </p:txBody>
      </p:sp>
      <p:pic>
        <p:nvPicPr>
          <p:cNvPr id="197" name="Google Shape;1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00" y="989675"/>
            <a:ext cx="4496748" cy="26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300" y="342375"/>
            <a:ext cx="3664000" cy="18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3175" y="2712950"/>
            <a:ext cx="1398105" cy="139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/>
          <p:nvPr/>
        </p:nvSpPr>
        <p:spPr>
          <a:xfrm>
            <a:off x="3565025" y="3744300"/>
            <a:ext cx="14634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SENSE: 1 PC call</a:t>
            </a:r>
            <a:endParaRPr b="1" sz="1000"/>
          </a:p>
        </p:txBody>
      </p:sp>
      <p:sp>
        <p:nvSpPr>
          <p:cNvPr id="201" name="Google Shape;201;p20"/>
          <p:cNvSpPr txBox="1"/>
          <p:nvPr/>
        </p:nvSpPr>
        <p:spPr>
          <a:xfrm>
            <a:off x="471650" y="3725338"/>
            <a:ext cx="1887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SSOS</a:t>
            </a:r>
            <a:r>
              <a:rPr b="1" lang="en" sz="1000"/>
              <a:t>: C(# of coils) PC call</a:t>
            </a:r>
            <a:endParaRPr b="1" sz="1000"/>
          </a:p>
        </p:txBody>
      </p:sp>
      <p:sp>
        <p:nvSpPr>
          <p:cNvPr id="202" name="Google Shape;202;p20"/>
          <p:cNvSpPr/>
          <p:nvPr/>
        </p:nvSpPr>
        <p:spPr>
          <a:xfrm>
            <a:off x="577275" y="4104850"/>
            <a:ext cx="266100" cy="37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993225" y="4230075"/>
            <a:ext cx="132900" cy="11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1205864" y="4122700"/>
            <a:ext cx="940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Heavy Unet</a:t>
            </a:r>
            <a:endParaRPr b="1" sz="1000"/>
          </a:p>
        </p:txBody>
      </p:sp>
      <p:sp>
        <p:nvSpPr>
          <p:cNvPr id="205" name="Google Shape;205;p20"/>
          <p:cNvSpPr/>
          <p:nvPr/>
        </p:nvSpPr>
        <p:spPr>
          <a:xfrm>
            <a:off x="577275" y="4682925"/>
            <a:ext cx="266100" cy="37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0"/>
          <p:cNvSpPr/>
          <p:nvPr/>
        </p:nvSpPr>
        <p:spPr>
          <a:xfrm>
            <a:off x="985191" y="4808150"/>
            <a:ext cx="132900" cy="11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1171225" y="4700775"/>
            <a:ext cx="940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Heavy Unet</a:t>
            </a:r>
            <a:endParaRPr b="1" sz="1000"/>
          </a:p>
        </p:txBody>
      </p:sp>
      <p:sp>
        <p:nvSpPr>
          <p:cNvPr id="208" name="Google Shape;208;p20"/>
          <p:cNvSpPr/>
          <p:nvPr/>
        </p:nvSpPr>
        <p:spPr>
          <a:xfrm>
            <a:off x="2190550" y="4345375"/>
            <a:ext cx="132900" cy="572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2491650" y="4441975"/>
            <a:ext cx="266100" cy="379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3851250" y="4088100"/>
            <a:ext cx="266100" cy="37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3851250" y="4666175"/>
            <a:ext cx="266100" cy="37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4187500" y="4248775"/>
            <a:ext cx="132900" cy="572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4923417" y="4452650"/>
            <a:ext cx="132900" cy="11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5136056" y="4336407"/>
            <a:ext cx="9402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Heavy Unet</a:t>
            </a:r>
            <a:endParaRPr b="1" sz="1000"/>
          </a:p>
        </p:txBody>
      </p:sp>
      <p:sp>
        <p:nvSpPr>
          <p:cNvPr id="215" name="Google Shape;215;p20"/>
          <p:cNvSpPr/>
          <p:nvPr/>
        </p:nvSpPr>
        <p:spPr>
          <a:xfrm>
            <a:off x="6211067" y="4336507"/>
            <a:ext cx="266100" cy="379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0"/>
          <p:cNvSpPr/>
          <p:nvPr/>
        </p:nvSpPr>
        <p:spPr>
          <a:xfrm>
            <a:off x="4518900" y="4327425"/>
            <a:ext cx="266100" cy="3795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"/>
          <p:cNvSpPr/>
          <p:nvPr/>
        </p:nvSpPr>
        <p:spPr>
          <a:xfrm>
            <a:off x="6010267" y="4450700"/>
            <a:ext cx="132900" cy="11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0"/>
          <p:cNvSpPr/>
          <p:nvPr/>
        </p:nvSpPr>
        <p:spPr>
          <a:xfrm>
            <a:off x="6523475" y="342375"/>
            <a:ext cx="1071900" cy="183600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5857538" y="2290558"/>
            <a:ext cx="26211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My Key Implementation: 12.5x faster</a:t>
            </a:r>
            <a:endParaRPr b="1"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idx="4294967295" type="title"/>
          </p:nvPr>
        </p:nvSpPr>
        <p:spPr>
          <a:xfrm>
            <a:off x="311700" y="29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860225" y="1200750"/>
            <a:ext cx="745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VarNet achieved the best reconstruction quality and efficiency.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860225" y="1831346"/>
            <a:ext cx="745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SCORE is more flexible but computationally expensive.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27" name="Google Shape;227;p21"/>
          <p:cNvSpPr txBox="1"/>
          <p:nvPr/>
        </p:nvSpPr>
        <p:spPr>
          <a:xfrm>
            <a:off x="870743" y="2593689"/>
            <a:ext cx="7975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gap between SENSE and SSOS -&gt; improve coil combination method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28" name="Google Shape;2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461" y="3018221"/>
            <a:ext cx="12763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/>
          <p:cNvPicPr preferRelativeResize="0"/>
          <p:nvPr/>
        </p:nvPicPr>
        <p:blipFill rotWithShape="1">
          <a:blip r:embed="rId4">
            <a:alphaModFix/>
          </a:blip>
          <a:srcRect b="0" l="11668" r="0" t="9559"/>
          <a:stretch/>
        </p:blipFill>
        <p:spPr>
          <a:xfrm rot="-1919821">
            <a:off x="6844492" y="3807244"/>
            <a:ext cx="481286" cy="91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/>
          <p:cNvPicPr preferRelativeResize="0"/>
          <p:nvPr/>
        </p:nvPicPr>
        <p:blipFill rotWithShape="1">
          <a:blip r:embed="rId5">
            <a:alphaModFix/>
          </a:blip>
          <a:srcRect b="20069" l="17358" r="20931" t="15646"/>
          <a:stretch/>
        </p:blipFill>
        <p:spPr>
          <a:xfrm flipH="1">
            <a:off x="5025036" y="3654446"/>
            <a:ext cx="1139000" cy="12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075" y="2943925"/>
            <a:ext cx="3761876" cy="20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